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715625" cx="7858125"/>
  <p:notesSz cx="6858000" cy="9144000"/>
  <p:embeddedFontLst>
    <p:embeddedFont>
      <p:font typeface="Lobster"/>
      <p:regular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5">
          <p15:clr>
            <a:srgbClr val="747775"/>
          </p15:clr>
        </p15:guide>
        <p15:guide id="2" pos="24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5" orient="horz"/>
        <p:guide pos="24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obster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c39d174e9_1_9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c39d174e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c39d174e9_1_10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c39d174e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c39d174e9_1_11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c39d174e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c39d174e9_1_122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c39d174e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c39d174e9_1_132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c39d174e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c39d174e9_1_14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c39d174e9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c39d174e9_1_15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c39d174e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c39d174e9_1_16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c39d174e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39d174e9_1_182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c39d174e9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c39d174e9_1_191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c39d174e9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39d174e9_1_11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c39d174e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39d174e9_1_331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39d174e9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c39d174e9_1_22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c39d174e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c39d174e9_1_26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c39d174e9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70669248f_0_0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7066924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c39d174e9_1_35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c39d174e9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70669248f_0_7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7066924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70669248f_0_2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7066924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c39d174e9_1_315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c39d174e9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c39d174e9_1_32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c39d174e9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39d174e9_1_30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c39d174e9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c39d174e9_1_22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c39d174e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c39d174e9_1_32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c39d174e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c39d174e9_1_4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c39d174e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39d174e9_1_5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39d174e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c39d174e9_1_63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c39d174e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c39d174e9_1_7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c39d174e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39d174e9_1_84:notes"/>
          <p:cNvSpPr/>
          <p:nvPr>
            <p:ph idx="2" type="sldImg"/>
          </p:nvPr>
        </p:nvSpPr>
        <p:spPr>
          <a:xfrm>
            <a:off x="2172024" y="685800"/>
            <a:ext cx="251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c39d174e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7874" y="1551198"/>
            <a:ext cx="7321800" cy="4275900"/>
          </a:xfrm>
          <a:prstGeom prst="rect">
            <a:avLst/>
          </a:prstGeom>
        </p:spPr>
        <p:txBody>
          <a:bodyPr anchorCtr="0" anchor="b" bIns="116550" lIns="116550" spcFirstLastPara="1" rIns="116550" wrap="square" tIns="11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7867" y="5904427"/>
            <a:ext cx="7321800" cy="16512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7867" y="2304427"/>
            <a:ext cx="7321800" cy="4090200"/>
          </a:xfrm>
          <a:prstGeom prst="rect">
            <a:avLst/>
          </a:prstGeom>
        </p:spPr>
        <p:txBody>
          <a:bodyPr anchorCtr="0" anchor="b" bIns="116550" lIns="116550" spcFirstLastPara="1" rIns="116550" wrap="square" tIns="11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300"/>
              <a:buNone/>
              <a:defRPr sz="15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7867" y="6567135"/>
            <a:ext cx="7321800" cy="27099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7867" y="4480938"/>
            <a:ext cx="7321800" cy="17538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7867" y="927135"/>
            <a:ext cx="7321800" cy="11934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7867" y="2400990"/>
            <a:ext cx="7321800" cy="71175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7867" y="927135"/>
            <a:ext cx="7321800" cy="11934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7867" y="2400990"/>
            <a:ext cx="3437100" cy="71175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52844" y="2400990"/>
            <a:ext cx="3437100" cy="71175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7867" y="927135"/>
            <a:ext cx="7321800" cy="11934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7867" y="1157500"/>
            <a:ext cx="2413200" cy="1574100"/>
          </a:xfrm>
          <a:prstGeom prst="rect">
            <a:avLst/>
          </a:prstGeom>
        </p:spPr>
        <p:txBody>
          <a:bodyPr anchorCtr="0" anchor="b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7867" y="2895000"/>
            <a:ext cx="2413200" cy="66234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21309" y="937812"/>
            <a:ext cx="5472900" cy="85230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929063" y="-260"/>
            <a:ext cx="3929100" cy="1071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6550" lIns="116550" spcFirstLastPara="1" rIns="116550" wrap="square" tIns="11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8164" y="2569115"/>
            <a:ext cx="3476400" cy="3087600"/>
          </a:xfrm>
          <a:prstGeom prst="rect">
            <a:avLst/>
          </a:prstGeom>
        </p:spPr>
        <p:txBody>
          <a:bodyPr anchorCtr="0" anchor="b" bIns="116550" lIns="116550" spcFirstLastPara="1" rIns="116550" wrap="square" tIns="11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8164" y="5839740"/>
            <a:ext cx="3476400" cy="2573400"/>
          </a:xfrm>
          <a:prstGeom prst="rect">
            <a:avLst/>
          </a:prstGeom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244883" y="1508490"/>
            <a:ext cx="3297900" cy="76983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7867" y="8813698"/>
            <a:ext cx="5155200" cy="1260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7867" y="927135"/>
            <a:ext cx="73218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50" lIns="116550" spcFirstLastPara="1" rIns="116550" wrap="square" tIns="1165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7867" y="2400990"/>
            <a:ext cx="7321800" cy="7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550" lIns="116550" spcFirstLastPara="1" rIns="116550" wrap="square" tIns="11655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81018" y="9715035"/>
            <a:ext cx="4713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550" lIns="116550" spcFirstLastPara="1" rIns="116550" wrap="square" tIns="116550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FDF2E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085" l="2296" r="0" t="0"/>
          <a:stretch/>
        </p:blipFill>
        <p:spPr>
          <a:xfrm>
            <a:off x="454600" y="3090800"/>
            <a:ext cx="7116401" cy="71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1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Lobster"/>
                <a:ea typeface="Lobster"/>
                <a:cs typeface="Lobster"/>
                <a:sym typeface="Lobster"/>
              </a:rPr>
              <a:t>∞ Bagel run</a:t>
            </a:r>
            <a:endParaRPr sz="59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You gain +3 strength</a:t>
            </a:r>
            <a:br>
              <a:rPr lang="en" sz="28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in adjacent regions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4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3775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Lobster"/>
                <a:ea typeface="Lobster"/>
                <a:cs typeface="Lobster"/>
                <a:sym typeface="Lobster"/>
              </a:rPr>
              <a:t>∞ Barrier islands</a:t>
            </a:r>
            <a:endParaRPr sz="41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Cards covered by this card are strength 4</a:t>
            </a:r>
            <a:endParaRPr sz="2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25"/>
            <a:ext cx="7858125" cy="7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5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Fire Island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Opponent flips one of their cards, then you flip one of yours</a:t>
            </a:r>
            <a:endParaRPr sz="2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400"/>
            <a:ext cx="7858125" cy="76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6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The Pencil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00"/>
            <a:ext cx="7857400" cy="7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1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Ferry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may move any one of your cards to</a:t>
            </a:r>
            <a:endParaRPr sz="2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another region</a:t>
            </a:r>
            <a:endParaRPr sz="2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25"/>
            <a:ext cx="7858125" cy="76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∞ The End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All your face-down cards are strength 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400"/>
            <a:ext cx="7857400" cy="762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3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Turn the tide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Flip a card in an</a:t>
            </a:r>
            <a:b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adjacent region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9194"/>
            <a:ext cx="7858125" cy="76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4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3775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Lobster"/>
                <a:ea typeface="Lobster"/>
                <a:cs typeface="Lobster"/>
                <a:sym typeface="Lobster"/>
              </a:rPr>
              <a:t>Hamptons retreat</a:t>
            </a:r>
            <a:endParaRPr sz="4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may return one of your face-down cards to your hand; if you do, take another turn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00"/>
            <a:ext cx="7858199" cy="76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5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3775" lIns="1371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Lobster"/>
                <a:ea typeface="Lobster"/>
                <a:cs typeface="Lobster"/>
                <a:sym typeface="Lobster"/>
              </a:rPr>
              <a:t>∞ Peconic bottleneck</a:t>
            </a:r>
            <a:endParaRPr sz="3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017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 an adjacent region has total 3+ cards, any new cards played there are immediately discarded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00"/>
            <a:ext cx="7858125" cy="76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6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Big duck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600"/>
            <a:ext cx="7858125" cy="76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EBE7D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3150700" y="0"/>
            <a:ext cx="4706700" cy="30906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Lobster"/>
                <a:ea typeface="Lobster"/>
                <a:cs typeface="Lobster"/>
                <a:sym typeface="Lobster"/>
              </a:rPr>
              <a:t>Paumanok</a:t>
            </a:r>
            <a:endParaRPr sz="6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39" y="3810000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Safe harbor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On your next turn you may play a card in a non-matching region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3092827"/>
            <a:ext cx="7857797" cy="763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EBE7D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26" y="2208075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113" y="1801501"/>
            <a:ext cx="7857900" cy="137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Wins</a:t>
            </a: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 ties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65" y="3173398"/>
            <a:ext cx="3929100" cy="18600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20025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  <a:t>Cards left</a:t>
            </a:r>
            <a:b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  <a:t>in hand</a:t>
            </a:r>
            <a:endParaRPr i="1"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104" y="50331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+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104" y="6342758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2-3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104" y="7610052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104" y="89196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929037" y="50331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3929037" y="6342758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3929037" y="7610052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3928974" y="89196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3928985" y="3173795"/>
            <a:ext cx="3929100" cy="18600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Merriweather"/>
                <a:ea typeface="Merriweather"/>
                <a:cs typeface="Merriweather"/>
                <a:sym typeface="Merriweather"/>
              </a:rPr>
              <a:t>Points opponent scores if you withdraw</a:t>
            </a:r>
            <a:endParaRPr i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150" y="10229250"/>
            <a:ext cx="7857900" cy="486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150" y="-27300"/>
            <a:ext cx="7857900" cy="182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P</a:t>
            </a: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layer One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100" y="10186950"/>
            <a:ext cx="7857900" cy="5286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113" y="1801501"/>
            <a:ext cx="7857900" cy="137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Loses ties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65" y="3173398"/>
            <a:ext cx="3929100" cy="18600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20025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  <a:t>Cards left</a:t>
            </a:r>
            <a:b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i="1" lang="en" sz="3400">
                <a:latin typeface="Merriweather"/>
                <a:ea typeface="Merriweather"/>
                <a:cs typeface="Merriweather"/>
                <a:sym typeface="Merriweather"/>
              </a:rPr>
              <a:t>in hand</a:t>
            </a:r>
            <a:endParaRPr i="1"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104" y="50331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5+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104" y="6342758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3-4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104" y="7610052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104" y="89196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0-1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3929037" y="50331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3929037" y="6342758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3929037" y="7610052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3928974" y="8919655"/>
            <a:ext cx="3929100" cy="1308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3928985" y="3173795"/>
            <a:ext cx="3929100" cy="18600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Merriweather"/>
                <a:ea typeface="Merriweather"/>
                <a:cs typeface="Merriweather"/>
                <a:sym typeface="Merriweather"/>
              </a:rPr>
              <a:t>Points opponent scores if you withdraw</a:t>
            </a:r>
            <a:endParaRPr i="1"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150" y="10229250"/>
            <a:ext cx="7857900" cy="486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150" y="-27300"/>
            <a:ext cx="7857900" cy="182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Player Two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100" y="10186950"/>
            <a:ext cx="7857900" cy="5286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0" y="0"/>
            <a:ext cx="7858200" cy="10715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300" lIns="182875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0" y="1828800"/>
            <a:ext cx="7858200" cy="8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731500" spcFirstLastPara="1" rIns="7315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Goal: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 Score 12 points to win the game.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Each round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: Shuffle the deck and deal 6 cards to each player. Cycle regions in the middle. Swap Player One and Two. Player One starts the round.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On your turn: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Play a card on your side face-up in its matching region and use its ability, or play it face-down in any region. Or, withdraw to forfeit the round.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Win the round: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The player with the highest strength controls a region. Ties go to Player One. The player that controls the most regions wins the round and is awarded points.</a:t>
            </a:r>
            <a:endParaRPr sz="2700">
              <a:solidFill>
                <a:srgbClr val="434343"/>
              </a:solidFill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-723" y="0"/>
            <a:ext cx="7858200" cy="18288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457200" spcFirstLastPara="1" rIns="45720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How to play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79326" y="3122513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/>
          <p:nvPr/>
        </p:nvSpPr>
        <p:spPr>
          <a:xfrm>
            <a:off x="0" y="0"/>
            <a:ext cx="7858200" cy="10715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300" lIns="182875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0" y="1828800"/>
            <a:ext cx="7858200" cy="8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731500" spcFirstLastPara="1" rIns="7315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Abilities: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Card abilities take effect when played or flipped face-up. 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Most abilities are instant, but some are ongoing (∞) while face-up.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You must perform a card’s ability if possible, unless it says “may.”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Covered: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When a card is added to a region with existing cards, it overlaps (covers) the previous ones, showing only the top portion.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Flip: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Only uncovered cards may be flipped. Unless stated otherwise, you may flip any card—yours or your opponent’s.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-723" y="0"/>
            <a:ext cx="7858200" cy="18288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457200" spcFirstLastPara="1" rIns="45720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How to play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79326" y="3122513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0" y="0"/>
            <a:ext cx="7858200" cy="10715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300" lIns="182875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0" y="1828800"/>
            <a:ext cx="7858200" cy="8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731500" spcFirstLastPara="1" rIns="7315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Non-matching region: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As a result of abilities, cards may end up in a region that does not match their own. The card remains where it is and its strength counts towards that region.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Immediately discarded: 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Cards that are “immediately discarded” do not get to use their abilities.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Move</a:t>
            </a:r>
            <a:r>
              <a:rPr lang="en" sz="27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: Some abilities allow you to “move” a card. Moving doesn’t count as playing, and does not trigger its ability again.</a:t>
            </a:r>
            <a:endParaRPr sz="2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-723" y="0"/>
            <a:ext cx="7858200" cy="18288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457200" spcFirstLastPara="1" rIns="45720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How to play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79326" y="3122513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/>
          <p:nvPr/>
        </p:nvSpPr>
        <p:spPr>
          <a:xfrm>
            <a:off x="0" y="0"/>
            <a:ext cx="7858200" cy="10715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300" lIns="182875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0" y="1828800"/>
            <a:ext cx="7858200" cy="8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731500" spcFirstLastPara="1" rIns="7315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Paumanok</a:t>
            </a:r>
            <a:r>
              <a:rPr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 is a Native American name for Long Island, meaning </a:t>
            </a:r>
            <a:r>
              <a:rPr i="1"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“land of tribute”</a:t>
            </a:r>
            <a:r>
              <a:rPr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 or </a:t>
            </a:r>
            <a:r>
              <a:rPr i="1"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“island that pays tribute.”</a:t>
            </a:r>
            <a:endParaRPr i="1" sz="29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The gameplay draws inspiration from Air, Land &amp; Sea, with players competing for control over three regions of the island, using unique abilities and strategic plays to outmaneuver their opponents.</a:t>
            </a:r>
            <a:endParaRPr sz="29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Special thanks to Jon Perry for designing the original game, and to my sons, Oliver and Miles, for their imaginative input and enthusiasm on the card designs.</a:t>
            </a:r>
            <a:endParaRPr sz="29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-723" y="0"/>
            <a:ext cx="7858200" cy="18288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457200" spcFirstLastPara="1" rIns="45720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About </a:t>
            </a:r>
            <a:r>
              <a:rPr lang="en" sz="7600">
                <a:latin typeface="Lobster"/>
                <a:ea typeface="Lobster"/>
                <a:cs typeface="Lobster"/>
                <a:sym typeface="Lobster"/>
              </a:rPr>
              <a:t>Paumanok</a:t>
            </a:r>
            <a:endParaRPr sz="76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79326" y="3122513"/>
            <a:ext cx="6299525" cy="62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EBE7D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6882" l="0" r="0" t="4425"/>
          <a:stretch/>
        </p:blipFill>
        <p:spPr>
          <a:xfrm rot="5400000">
            <a:off x="-178887" y="1916612"/>
            <a:ext cx="8215875" cy="78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/>
          <p:nvPr/>
        </p:nvSpPr>
        <p:spPr>
          <a:xfrm rot="10800000">
            <a:off x="-13850" y="0"/>
            <a:ext cx="7885800" cy="2286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Gold Coast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Mansions &amp; maritime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-13850" y="8429700"/>
            <a:ext cx="7885800" cy="2286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Gold Coast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Mansions &amp; maritime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EBE7D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4643" l="0" r="0" t="5022"/>
          <a:stretch/>
        </p:blipFill>
        <p:spPr>
          <a:xfrm rot="5400000">
            <a:off x="-178888" y="926013"/>
            <a:ext cx="8215900" cy="78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/>
          <p:nvPr/>
        </p:nvSpPr>
        <p:spPr>
          <a:xfrm rot="10800000">
            <a:off x="0" y="0"/>
            <a:ext cx="7885800" cy="2286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South Shore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Beaches &amp; boardwalks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-13837" y="8429700"/>
            <a:ext cx="7885800" cy="2286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South Shore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Beaches &amp; boardwalks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EBE7D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80039" y="1610662"/>
            <a:ext cx="8217400" cy="78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 rot="10800000">
            <a:off x="-13800" y="0"/>
            <a:ext cx="7885800" cy="2286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East end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Vineyards &amp; vistas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-14237" y="8429700"/>
            <a:ext cx="7885800" cy="2286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5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East end</a:t>
            </a:r>
            <a:endParaRPr sz="6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Vineyards &amp; vistas</a:t>
            </a:r>
            <a:endParaRPr sz="36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3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Turn the tide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Flip a card in an</a:t>
            </a:r>
            <a:br>
              <a:rPr lang="en" sz="28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adjacent region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9194"/>
            <a:ext cx="7858125" cy="76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4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∞ West Egg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6766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erriweather"/>
                <a:ea typeface="Merriweather"/>
                <a:cs typeface="Merriweather"/>
                <a:sym typeface="Merriweather"/>
              </a:rPr>
              <a:t>You may play cards of strength 3 or less to non-matching regions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" y="3090794"/>
            <a:ext cx="7857400" cy="76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5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∞ East Egg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If either player plays</a:t>
            </a:r>
            <a:br>
              <a:rPr lang="en" sz="25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500">
                <a:latin typeface="Merriweather"/>
                <a:ea typeface="Merriweather"/>
                <a:cs typeface="Merriweather"/>
                <a:sym typeface="Merriweather"/>
              </a:rPr>
              <a:t>a card face-down, it’s immediately discarded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90575"/>
            <a:ext cx="7858125" cy="76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6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Clocktower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112223"/>
            <a:ext cx="7858125" cy="7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1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Shoreline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erriweather"/>
                <a:ea typeface="Merriweather"/>
                <a:cs typeface="Merriweather"/>
                <a:sym typeface="Merriweather"/>
              </a:rPr>
              <a:t>Draw a card and play it face-down in an adjacent region</a:t>
            </a:r>
            <a:endParaRPr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976" l="0" r="0" t="1143"/>
          <a:stretch/>
        </p:blipFill>
        <p:spPr>
          <a:xfrm>
            <a:off x="0" y="3090600"/>
            <a:ext cx="7857400" cy="76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2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Lobster"/>
                <a:ea typeface="Lobster"/>
                <a:cs typeface="Lobster"/>
                <a:sym typeface="Lobster"/>
              </a:rPr>
              <a:t>Beachcomber</a:t>
            </a:r>
            <a:endParaRPr sz="55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Flip a card in</a:t>
            </a:r>
            <a:br>
              <a:rPr lang="en" sz="28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any region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090600"/>
            <a:ext cx="7857375" cy="76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-1" y="0"/>
            <a:ext cx="7858200" cy="10715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311550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-1" y="0"/>
            <a:ext cx="3150600" cy="3090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713225" spcFirstLastPara="1" rIns="311550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0">
                <a:latin typeface="Lobster"/>
                <a:ea typeface="Lobster"/>
                <a:cs typeface="Lobster"/>
                <a:sym typeface="Lobster"/>
              </a:rPr>
              <a:t>3</a:t>
            </a:r>
            <a:endParaRPr sz="16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150697" y="0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713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Turn the tide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3150697" y="1545409"/>
            <a:ext cx="4706700" cy="154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11550" lIns="311550" spcFirstLastPara="1" rIns="713225" wrap="square" tIns="31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Flip a card in an</a:t>
            </a:r>
            <a:b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adjacent region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9194"/>
            <a:ext cx="7858125" cy="76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